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Open Sauce Heavy" charset="1" panose="00000A00000000000000"/>
      <p:regular r:id="rId17"/>
    </p:embeddedFont>
    <p:embeddedFont>
      <p:font typeface="Open Sauce" charset="1" panose="00000500000000000000"/>
      <p:regular r:id="rId18"/>
    </p:embeddedFont>
    <p:embeddedFont>
      <p:font typeface="Montserrat Ultra-Bold" charset="1" panose="00000900000000000000"/>
      <p:regular r:id="rId19"/>
    </p:embeddedFont>
    <p:embeddedFont>
      <p:font typeface="Open Sauce Bold" charset="1" panose="00000800000000000000"/>
      <p:regular r:id="rId20"/>
    </p:embeddedFont>
    <p:embeddedFont>
      <p:font typeface="Montserrat Bold" charset="1" panose="00000800000000000000"/>
      <p:regular r:id="rId21"/>
    </p:embeddedFont>
    <p:embeddedFont>
      <p:font typeface="Open Sauce Light" charset="1" panose="000004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7.png" Type="http://schemas.openxmlformats.org/officeDocument/2006/relationships/image"/><Relationship Id="rId7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8.png" Type="http://schemas.openxmlformats.org/officeDocument/2006/relationships/image"/><Relationship Id="rId5" Target="../media/image3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10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.png" Type="http://schemas.openxmlformats.org/officeDocument/2006/relationships/image"/><Relationship Id="rId6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svg" Type="http://schemas.openxmlformats.org/officeDocument/2006/relationships/image"/><Relationship Id="rId12" Target="../media/image3.png" Type="http://schemas.openxmlformats.org/officeDocument/2006/relationships/image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8040681" y="-1805781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-1662139" y="2153651"/>
            <a:ext cx="649224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4788597" y="8294307"/>
            <a:ext cx="6657704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338503" y="168398"/>
            <a:ext cx="797307" cy="797307"/>
          </a:xfrm>
          <a:custGeom>
            <a:avLst/>
            <a:gdLst/>
            <a:ahLst/>
            <a:cxnLst/>
            <a:rect r="r" b="b" t="t" l="l"/>
            <a:pathLst>
              <a:path h="797307" w="797307">
                <a:moveTo>
                  <a:pt x="0" y="0"/>
                </a:moveTo>
                <a:lnTo>
                  <a:pt x="797307" y="0"/>
                </a:lnTo>
                <a:lnTo>
                  <a:pt x="797307" y="797306"/>
                </a:lnTo>
                <a:lnTo>
                  <a:pt x="0" y="7973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604462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Home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47986" y="432733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About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291511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Content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135036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Others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Harbor Watch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40608" y="4733015"/>
            <a:ext cx="16606783" cy="2174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721"/>
              </a:lnSpc>
              <a:spcBef>
                <a:spcPct val="0"/>
              </a:spcBef>
            </a:pPr>
            <a:r>
              <a:rPr lang="en-US" b="true" sz="12658" spc="29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HARBOR WATCH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40608" y="3131407"/>
            <a:ext cx="16606783" cy="2174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721"/>
              </a:lnSpc>
              <a:spcBef>
                <a:spcPct val="0"/>
              </a:spcBef>
            </a:pPr>
            <a:r>
              <a:rPr lang="en-US" b="true" sz="12658" spc="29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HARBOR WATCH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40608" y="3859496"/>
            <a:ext cx="16606783" cy="2174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721"/>
              </a:lnSpc>
              <a:spcBef>
                <a:spcPct val="0"/>
              </a:spcBef>
            </a:pPr>
            <a:r>
              <a:rPr lang="en-US" b="true" sz="12658" spc="29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HARBOR WATCH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788597" y="8595360"/>
            <a:ext cx="3499403" cy="1344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b="true" sz="2400" spc="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RUNTIME TERRORS:</a:t>
            </a:r>
          </a:p>
          <a:p>
            <a:pPr algn="just">
              <a:lnSpc>
                <a:spcPts val="2640"/>
              </a:lnSpc>
            </a:pPr>
            <a:r>
              <a:rPr lang="en-US" b="true" sz="2400" spc="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SRUJA BRAHMBHATT</a:t>
            </a:r>
          </a:p>
          <a:p>
            <a:pPr algn="just">
              <a:lnSpc>
                <a:spcPts val="2640"/>
              </a:lnSpc>
            </a:pPr>
            <a:r>
              <a:rPr lang="en-US" b="true" sz="2400" spc="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DEV CHAUHAN</a:t>
            </a:r>
          </a:p>
          <a:p>
            <a:pPr algn="just" marL="0" indent="0" lvl="0">
              <a:lnSpc>
                <a:spcPts val="2640"/>
              </a:lnSpc>
            </a:pPr>
            <a:r>
              <a:rPr lang="en-US" b="true" sz="2400" spc="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VISMAY SHAH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7607709" y="-1481982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221" y="9024815"/>
            <a:ext cx="407672" cy="233485"/>
          </a:xfrm>
          <a:custGeom>
            <a:avLst/>
            <a:gdLst/>
            <a:ahLst/>
            <a:cxnLst/>
            <a:rect r="r" b="b" t="t" l="l"/>
            <a:pathLst>
              <a:path h="233485" w="407672">
                <a:moveTo>
                  <a:pt x="0" y="0"/>
                </a:moveTo>
                <a:lnTo>
                  <a:pt x="407673" y="0"/>
                </a:lnTo>
                <a:lnTo>
                  <a:pt x="407673" y="233485"/>
                </a:lnTo>
                <a:lnTo>
                  <a:pt x="0" y="233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38503" y="168398"/>
            <a:ext cx="797307" cy="797307"/>
          </a:xfrm>
          <a:custGeom>
            <a:avLst/>
            <a:gdLst/>
            <a:ahLst/>
            <a:cxnLst/>
            <a:rect r="r" b="b" t="t" l="l"/>
            <a:pathLst>
              <a:path h="797307" w="797307">
                <a:moveTo>
                  <a:pt x="0" y="0"/>
                </a:moveTo>
                <a:lnTo>
                  <a:pt x="797307" y="0"/>
                </a:lnTo>
                <a:lnTo>
                  <a:pt x="797307" y="797306"/>
                </a:lnTo>
                <a:lnTo>
                  <a:pt x="0" y="7973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04462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47986" y="432733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About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291511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Content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135036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Others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105982" y="2363363"/>
            <a:ext cx="6076037" cy="98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704"/>
              </a:lnSpc>
            </a:pP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WHAT’S NEXT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843937"/>
            <a:ext cx="15768885" cy="436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82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Large scale </a:t>
            </a:r>
            <a:r>
              <a:rPr lang="en-US" b="true" sz="2499" spc="8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expansion to citizen-orientated mobile application</a:t>
            </a:r>
            <a:r>
              <a:rPr lang="en-US" sz="2499" spc="82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with capabilities such as warning notifications, feedback, and locally sourced data feeding. .</a:t>
            </a:r>
          </a:p>
          <a:p>
            <a:pPr algn="just">
              <a:lnSpc>
                <a:spcPts val="3499"/>
              </a:lnSpc>
            </a:pP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82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Real time </a:t>
            </a:r>
            <a:r>
              <a:rPr lang="en-US" b="true" sz="2499" spc="8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IoT</a:t>
            </a:r>
            <a:r>
              <a:rPr lang="en-US" sz="2499" spc="82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based data integration from sensors and satellites for more accurate prediction and </a:t>
            </a:r>
            <a:r>
              <a:rPr lang="en-US" b="true" sz="2499" spc="8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multidimensional integration</a:t>
            </a:r>
            <a:r>
              <a:rPr lang="en-US" sz="2499" spc="82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. </a:t>
            </a:r>
          </a:p>
          <a:p>
            <a:pPr algn="just">
              <a:lnSpc>
                <a:spcPts val="3499"/>
              </a:lnSpc>
            </a:pP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82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Machine Learning Based models of </a:t>
            </a:r>
            <a:r>
              <a:rPr lang="en-US" b="true" sz="2499" spc="8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Early Forecasting, </a:t>
            </a:r>
            <a:r>
              <a:rPr lang="en-US" sz="2499" spc="8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modeling of cause and consequences for efficient forensic analysis of disasters. </a:t>
            </a:r>
            <a:r>
              <a:rPr lang="en-US" b="true" sz="2499" spc="8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</a:t>
            </a:r>
          </a:p>
          <a:p>
            <a:pPr algn="just">
              <a:lnSpc>
                <a:spcPts val="3499"/>
              </a:lnSpc>
            </a:pP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82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Multilingual UI for vernacular languages.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Harbor Watch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7607709" y="-1481982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604462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47986" y="432733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About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291511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Content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135036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Others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83981" y="4007878"/>
            <a:ext cx="15120037" cy="2206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014"/>
              </a:lnSpc>
              <a:spcBef>
                <a:spcPct val="0"/>
              </a:spcBef>
            </a:pPr>
            <a:r>
              <a:rPr lang="en-US" b="true" sz="12867" spc="29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 YOU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83981" y="4895850"/>
            <a:ext cx="15120037" cy="2206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014"/>
              </a:lnSpc>
              <a:spcBef>
                <a:spcPct val="0"/>
              </a:spcBef>
            </a:pPr>
            <a:r>
              <a:rPr lang="en-US" b="true" sz="12867" spc="29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 YOU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83981" y="3267743"/>
            <a:ext cx="15120037" cy="2206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014"/>
              </a:lnSpc>
              <a:spcBef>
                <a:spcPct val="0"/>
              </a:spcBef>
            </a:pPr>
            <a:r>
              <a:rPr lang="en-US" b="true" sz="12867" spc="29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 YOU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Harbor Watch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338503" y="168398"/>
            <a:ext cx="797307" cy="797307"/>
          </a:xfrm>
          <a:custGeom>
            <a:avLst/>
            <a:gdLst/>
            <a:ahLst/>
            <a:cxnLst/>
            <a:rect r="r" b="b" t="t" l="l"/>
            <a:pathLst>
              <a:path h="797307" w="797307">
                <a:moveTo>
                  <a:pt x="0" y="0"/>
                </a:moveTo>
                <a:lnTo>
                  <a:pt x="797307" y="0"/>
                </a:lnTo>
                <a:lnTo>
                  <a:pt x="797307" y="797306"/>
                </a:lnTo>
                <a:lnTo>
                  <a:pt x="0" y="7973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7607709" y="-1481982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30951" y="8558410"/>
            <a:ext cx="407672" cy="233485"/>
          </a:xfrm>
          <a:custGeom>
            <a:avLst/>
            <a:gdLst/>
            <a:ahLst/>
            <a:cxnLst/>
            <a:rect r="r" b="b" t="t" l="l"/>
            <a:pathLst>
              <a:path h="233485" w="407672">
                <a:moveTo>
                  <a:pt x="0" y="0"/>
                </a:moveTo>
                <a:lnTo>
                  <a:pt x="407672" y="0"/>
                </a:lnTo>
                <a:lnTo>
                  <a:pt x="407672" y="233485"/>
                </a:lnTo>
                <a:lnTo>
                  <a:pt x="0" y="233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091182" y="3460157"/>
            <a:ext cx="9849884" cy="5798143"/>
            <a:chOff x="0" y="0"/>
            <a:chExt cx="1871575" cy="110170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71575" cy="1101704"/>
            </a:xfrm>
            <a:custGeom>
              <a:avLst/>
              <a:gdLst/>
              <a:ahLst/>
              <a:cxnLst/>
              <a:rect r="r" b="b" t="t" l="l"/>
              <a:pathLst>
                <a:path h="1101704" w="1871575">
                  <a:moveTo>
                    <a:pt x="14148" y="0"/>
                  </a:moveTo>
                  <a:lnTo>
                    <a:pt x="1857427" y="0"/>
                  </a:lnTo>
                  <a:cubicBezTo>
                    <a:pt x="1861179" y="0"/>
                    <a:pt x="1864778" y="1491"/>
                    <a:pt x="1867431" y="4144"/>
                  </a:cubicBezTo>
                  <a:cubicBezTo>
                    <a:pt x="1870084" y="6797"/>
                    <a:pt x="1871575" y="10396"/>
                    <a:pt x="1871575" y="14148"/>
                  </a:cubicBezTo>
                  <a:lnTo>
                    <a:pt x="1871575" y="1087556"/>
                  </a:lnTo>
                  <a:cubicBezTo>
                    <a:pt x="1871575" y="1095370"/>
                    <a:pt x="1865241" y="1101704"/>
                    <a:pt x="1857427" y="1101704"/>
                  </a:cubicBezTo>
                  <a:lnTo>
                    <a:pt x="14148" y="1101704"/>
                  </a:lnTo>
                  <a:cubicBezTo>
                    <a:pt x="10396" y="1101704"/>
                    <a:pt x="6797" y="1100214"/>
                    <a:pt x="4144" y="1097560"/>
                  </a:cubicBezTo>
                  <a:cubicBezTo>
                    <a:pt x="1491" y="1094907"/>
                    <a:pt x="0" y="1091309"/>
                    <a:pt x="0" y="1087556"/>
                  </a:cubicBezTo>
                  <a:lnTo>
                    <a:pt x="0" y="14148"/>
                  </a:lnTo>
                  <a:cubicBezTo>
                    <a:pt x="0" y="10396"/>
                    <a:pt x="1491" y="6797"/>
                    <a:pt x="4144" y="4144"/>
                  </a:cubicBezTo>
                  <a:cubicBezTo>
                    <a:pt x="6797" y="1491"/>
                    <a:pt x="10396" y="0"/>
                    <a:pt x="14148" y="0"/>
                  </a:cubicBezTo>
                  <a:close/>
                </a:path>
              </a:pathLst>
            </a:custGeom>
            <a:blipFill>
              <a:blip r:embed="rId6"/>
              <a:stretch>
                <a:fillRect l="-1749" t="0" r="-1749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338503" y="168398"/>
            <a:ext cx="797307" cy="797307"/>
          </a:xfrm>
          <a:custGeom>
            <a:avLst/>
            <a:gdLst/>
            <a:ahLst/>
            <a:cxnLst/>
            <a:rect r="r" b="b" t="t" l="l"/>
            <a:pathLst>
              <a:path h="797307" w="797307">
                <a:moveTo>
                  <a:pt x="0" y="0"/>
                </a:moveTo>
                <a:lnTo>
                  <a:pt x="797307" y="0"/>
                </a:lnTo>
                <a:lnTo>
                  <a:pt x="797307" y="797306"/>
                </a:lnTo>
                <a:lnTo>
                  <a:pt x="0" y="7973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604462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47986" y="432733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About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291511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Content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135036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Others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014315" y="1919891"/>
            <a:ext cx="8259370" cy="98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04"/>
              </a:lnSpc>
            </a:pP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we have built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95603" y="3412532"/>
            <a:ext cx="7598443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spc="8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 web application with: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8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Threat Map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8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Active Alerts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8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AI Chatbot and Decision Assistant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Harbor Watch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95603" y="6682782"/>
            <a:ext cx="6471302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spc="8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Designed for coastal alerts - tides and weather warnings, algae blooms and more.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7607709" y="-1481982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V="true">
            <a:off x="14122786" y="7839215"/>
            <a:ext cx="425837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572531" y="8698331"/>
            <a:ext cx="407672" cy="233485"/>
          </a:xfrm>
          <a:custGeom>
            <a:avLst/>
            <a:gdLst/>
            <a:ahLst/>
            <a:cxnLst/>
            <a:rect r="r" b="b" t="t" l="l"/>
            <a:pathLst>
              <a:path h="233485" w="407672">
                <a:moveTo>
                  <a:pt x="0" y="0"/>
                </a:moveTo>
                <a:lnTo>
                  <a:pt x="407672" y="0"/>
                </a:lnTo>
                <a:lnTo>
                  <a:pt x="407672" y="233485"/>
                </a:lnTo>
                <a:lnTo>
                  <a:pt x="0" y="233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81176" y="2286096"/>
            <a:ext cx="11207739" cy="6412236"/>
            <a:chOff x="0" y="0"/>
            <a:chExt cx="1925633" cy="110170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25633" cy="1101704"/>
            </a:xfrm>
            <a:custGeom>
              <a:avLst/>
              <a:gdLst/>
              <a:ahLst/>
              <a:cxnLst/>
              <a:rect r="r" b="b" t="t" l="l"/>
              <a:pathLst>
                <a:path h="1101704" w="1925633">
                  <a:moveTo>
                    <a:pt x="12434" y="0"/>
                  </a:moveTo>
                  <a:lnTo>
                    <a:pt x="1913199" y="0"/>
                  </a:lnTo>
                  <a:cubicBezTo>
                    <a:pt x="1916497" y="0"/>
                    <a:pt x="1919660" y="1310"/>
                    <a:pt x="1921991" y="3642"/>
                  </a:cubicBezTo>
                  <a:cubicBezTo>
                    <a:pt x="1924323" y="5974"/>
                    <a:pt x="1925633" y="9136"/>
                    <a:pt x="1925633" y="12434"/>
                  </a:cubicBezTo>
                  <a:lnTo>
                    <a:pt x="1925633" y="1089270"/>
                  </a:lnTo>
                  <a:cubicBezTo>
                    <a:pt x="1925633" y="1092568"/>
                    <a:pt x="1924323" y="1095731"/>
                    <a:pt x="1921991" y="1098062"/>
                  </a:cubicBezTo>
                  <a:cubicBezTo>
                    <a:pt x="1919660" y="1100394"/>
                    <a:pt x="1916497" y="1101704"/>
                    <a:pt x="1913199" y="1101704"/>
                  </a:cubicBezTo>
                  <a:lnTo>
                    <a:pt x="12434" y="1101704"/>
                  </a:lnTo>
                  <a:cubicBezTo>
                    <a:pt x="9136" y="1101704"/>
                    <a:pt x="5974" y="1100394"/>
                    <a:pt x="3642" y="1098062"/>
                  </a:cubicBezTo>
                  <a:cubicBezTo>
                    <a:pt x="1310" y="1095731"/>
                    <a:pt x="0" y="1092568"/>
                    <a:pt x="0" y="1089270"/>
                  </a:cubicBezTo>
                  <a:lnTo>
                    <a:pt x="0" y="12434"/>
                  </a:lnTo>
                  <a:cubicBezTo>
                    <a:pt x="0" y="9136"/>
                    <a:pt x="1310" y="5974"/>
                    <a:pt x="3642" y="3642"/>
                  </a:cubicBezTo>
                  <a:cubicBezTo>
                    <a:pt x="5974" y="1310"/>
                    <a:pt x="9136" y="0"/>
                    <a:pt x="12434" y="0"/>
                  </a:cubicBezTo>
                  <a:close/>
                </a:path>
              </a:pathLst>
            </a:custGeom>
            <a:blipFill>
              <a:blip r:embed="rId6"/>
              <a:stretch>
                <a:fillRect l="-296" t="0" r="-296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338503" y="168398"/>
            <a:ext cx="797307" cy="797307"/>
          </a:xfrm>
          <a:custGeom>
            <a:avLst/>
            <a:gdLst/>
            <a:ahLst/>
            <a:cxnLst/>
            <a:rect r="r" b="b" t="t" l="l"/>
            <a:pathLst>
              <a:path h="797307" w="797307">
                <a:moveTo>
                  <a:pt x="0" y="0"/>
                </a:moveTo>
                <a:lnTo>
                  <a:pt x="797307" y="0"/>
                </a:lnTo>
                <a:lnTo>
                  <a:pt x="797307" y="797306"/>
                </a:lnTo>
                <a:lnTo>
                  <a:pt x="0" y="7973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279261" y="4600038"/>
            <a:ext cx="4980039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spc="8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Threat Map is the primary canvas, with side panels containing alert summaries, AI decision makers, Operational Log, Active alerts and threat status.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04462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47986" y="432733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About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291511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Content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135036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Others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888132" y="2305146"/>
            <a:ext cx="6469308" cy="1957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704"/>
              </a:lnSpc>
            </a:pP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Live UI: Dashboard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Harbor Watch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2531" y="8698331"/>
            <a:ext cx="407672" cy="233485"/>
          </a:xfrm>
          <a:custGeom>
            <a:avLst/>
            <a:gdLst/>
            <a:ahLst/>
            <a:cxnLst/>
            <a:rect r="r" b="b" t="t" l="l"/>
            <a:pathLst>
              <a:path h="233485" w="407672">
                <a:moveTo>
                  <a:pt x="0" y="0"/>
                </a:moveTo>
                <a:lnTo>
                  <a:pt x="407672" y="0"/>
                </a:lnTo>
                <a:lnTo>
                  <a:pt x="407672" y="233485"/>
                </a:lnTo>
                <a:lnTo>
                  <a:pt x="0" y="233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588669"/>
            <a:ext cx="18288000" cy="8698331"/>
          </a:xfrm>
          <a:custGeom>
            <a:avLst/>
            <a:gdLst/>
            <a:ahLst/>
            <a:cxnLst/>
            <a:rect r="r" b="b" t="t" l="l"/>
            <a:pathLst>
              <a:path h="8698331" w="18288000">
                <a:moveTo>
                  <a:pt x="0" y="0"/>
                </a:moveTo>
                <a:lnTo>
                  <a:pt x="18288000" y="0"/>
                </a:lnTo>
                <a:lnTo>
                  <a:pt x="18288000" y="8698331"/>
                </a:lnTo>
                <a:lnTo>
                  <a:pt x="0" y="86983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98" t="0" r="-598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8503" y="168398"/>
            <a:ext cx="797307" cy="797307"/>
          </a:xfrm>
          <a:custGeom>
            <a:avLst/>
            <a:gdLst/>
            <a:ahLst/>
            <a:cxnLst/>
            <a:rect r="r" b="b" t="t" l="l"/>
            <a:pathLst>
              <a:path h="797307" w="797307">
                <a:moveTo>
                  <a:pt x="0" y="0"/>
                </a:moveTo>
                <a:lnTo>
                  <a:pt x="797307" y="0"/>
                </a:lnTo>
                <a:lnTo>
                  <a:pt x="797307" y="797306"/>
                </a:lnTo>
                <a:lnTo>
                  <a:pt x="0" y="7973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16183" y="6326067"/>
            <a:ext cx="6076942" cy="3158891"/>
          </a:xfrm>
          <a:custGeom>
            <a:avLst/>
            <a:gdLst/>
            <a:ahLst/>
            <a:cxnLst/>
            <a:rect r="r" b="b" t="t" l="l"/>
            <a:pathLst>
              <a:path h="3158891" w="6076942">
                <a:moveTo>
                  <a:pt x="0" y="0"/>
                </a:moveTo>
                <a:lnTo>
                  <a:pt x="6076942" y="0"/>
                </a:lnTo>
                <a:lnTo>
                  <a:pt x="6076942" y="3158890"/>
                </a:lnTo>
                <a:lnTo>
                  <a:pt x="0" y="31588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107" r="0" b="-843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Harbor Watch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0608" y="317179"/>
            <a:ext cx="16606783" cy="1126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95"/>
              </a:lnSpc>
              <a:spcBef>
                <a:spcPct val="0"/>
              </a:spcBef>
            </a:pPr>
            <a:r>
              <a:rPr lang="en-US" b="true" sz="6639" spc="152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HARBOR WATCH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7607709" y="-1481982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876579" y="-718993"/>
            <a:ext cx="8471266" cy="2391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8360"/>
              </a:lnSpc>
            </a:pPr>
            <a:r>
              <a:rPr lang="en-US" b="true" sz="16691" spc="33">
                <a:solidFill>
                  <a:srgbClr val="FFFFFF">
                    <a:alpha val="1961"/>
                  </a:srgbClr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SRUJA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62151" y="3694347"/>
            <a:ext cx="4713701" cy="3772453"/>
            <a:chOff x="0" y="0"/>
            <a:chExt cx="689657" cy="5519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9657" cy="551944"/>
            </a:xfrm>
            <a:custGeom>
              <a:avLst/>
              <a:gdLst/>
              <a:ahLst/>
              <a:cxnLst/>
              <a:rect r="r" b="b" t="t" l="l"/>
              <a:pathLst>
                <a:path h="551944" w="689657">
                  <a:moveTo>
                    <a:pt x="29564" y="0"/>
                  </a:moveTo>
                  <a:lnTo>
                    <a:pt x="660093" y="0"/>
                  </a:lnTo>
                  <a:cubicBezTo>
                    <a:pt x="676421" y="0"/>
                    <a:pt x="689657" y="13236"/>
                    <a:pt x="689657" y="29564"/>
                  </a:cubicBezTo>
                  <a:lnTo>
                    <a:pt x="689657" y="522380"/>
                  </a:lnTo>
                  <a:cubicBezTo>
                    <a:pt x="689657" y="530221"/>
                    <a:pt x="686542" y="537740"/>
                    <a:pt x="680998" y="543285"/>
                  </a:cubicBezTo>
                  <a:cubicBezTo>
                    <a:pt x="675453" y="548829"/>
                    <a:pt x="667934" y="551944"/>
                    <a:pt x="660093" y="551944"/>
                  </a:cubicBezTo>
                  <a:lnTo>
                    <a:pt x="29564" y="551944"/>
                  </a:lnTo>
                  <a:cubicBezTo>
                    <a:pt x="13236" y="551944"/>
                    <a:pt x="0" y="538708"/>
                    <a:pt x="0" y="522380"/>
                  </a:cubicBezTo>
                  <a:lnTo>
                    <a:pt x="0" y="29564"/>
                  </a:lnTo>
                  <a:cubicBezTo>
                    <a:pt x="0" y="21723"/>
                    <a:pt x="3115" y="14203"/>
                    <a:pt x="8659" y="8659"/>
                  </a:cubicBezTo>
                  <a:cubicBezTo>
                    <a:pt x="14203" y="3115"/>
                    <a:pt x="21723" y="0"/>
                    <a:pt x="29564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-26372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983677" y="9024815"/>
            <a:ext cx="407672" cy="233485"/>
          </a:xfrm>
          <a:custGeom>
            <a:avLst/>
            <a:gdLst/>
            <a:ahLst/>
            <a:cxnLst/>
            <a:rect r="r" b="b" t="t" l="l"/>
            <a:pathLst>
              <a:path h="233485" w="407672">
                <a:moveTo>
                  <a:pt x="0" y="0"/>
                </a:moveTo>
                <a:lnTo>
                  <a:pt x="407672" y="0"/>
                </a:lnTo>
                <a:lnTo>
                  <a:pt x="407672" y="233485"/>
                </a:lnTo>
                <a:lnTo>
                  <a:pt x="0" y="2334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6787149" y="3694347"/>
            <a:ext cx="4713701" cy="3772453"/>
            <a:chOff x="0" y="0"/>
            <a:chExt cx="689657" cy="55194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89657" cy="551944"/>
            </a:xfrm>
            <a:custGeom>
              <a:avLst/>
              <a:gdLst/>
              <a:ahLst/>
              <a:cxnLst/>
              <a:rect r="r" b="b" t="t" l="l"/>
              <a:pathLst>
                <a:path h="551944" w="689657">
                  <a:moveTo>
                    <a:pt x="29564" y="0"/>
                  </a:moveTo>
                  <a:lnTo>
                    <a:pt x="660093" y="0"/>
                  </a:lnTo>
                  <a:cubicBezTo>
                    <a:pt x="676421" y="0"/>
                    <a:pt x="689657" y="13236"/>
                    <a:pt x="689657" y="29564"/>
                  </a:cubicBezTo>
                  <a:lnTo>
                    <a:pt x="689657" y="522380"/>
                  </a:lnTo>
                  <a:cubicBezTo>
                    <a:pt x="689657" y="530221"/>
                    <a:pt x="686542" y="537740"/>
                    <a:pt x="680998" y="543285"/>
                  </a:cubicBezTo>
                  <a:cubicBezTo>
                    <a:pt x="675453" y="548829"/>
                    <a:pt x="667934" y="551944"/>
                    <a:pt x="660093" y="551944"/>
                  </a:cubicBezTo>
                  <a:lnTo>
                    <a:pt x="29564" y="551944"/>
                  </a:lnTo>
                  <a:cubicBezTo>
                    <a:pt x="13236" y="551944"/>
                    <a:pt x="0" y="538708"/>
                    <a:pt x="0" y="522380"/>
                  </a:cubicBezTo>
                  <a:lnTo>
                    <a:pt x="0" y="29564"/>
                  </a:lnTo>
                  <a:cubicBezTo>
                    <a:pt x="0" y="21723"/>
                    <a:pt x="3115" y="14203"/>
                    <a:pt x="8659" y="8659"/>
                  </a:cubicBezTo>
                  <a:cubicBezTo>
                    <a:pt x="14203" y="3115"/>
                    <a:pt x="21723" y="0"/>
                    <a:pt x="29564" y="0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-25736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597210" y="3694347"/>
            <a:ext cx="4713701" cy="3772453"/>
            <a:chOff x="0" y="0"/>
            <a:chExt cx="689657" cy="55194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89657" cy="551944"/>
            </a:xfrm>
            <a:custGeom>
              <a:avLst/>
              <a:gdLst/>
              <a:ahLst/>
              <a:cxnLst/>
              <a:rect r="r" b="b" t="t" l="l"/>
              <a:pathLst>
                <a:path h="551944" w="689657">
                  <a:moveTo>
                    <a:pt x="29564" y="0"/>
                  </a:moveTo>
                  <a:lnTo>
                    <a:pt x="660093" y="0"/>
                  </a:lnTo>
                  <a:cubicBezTo>
                    <a:pt x="676421" y="0"/>
                    <a:pt x="689657" y="13236"/>
                    <a:pt x="689657" y="29564"/>
                  </a:cubicBezTo>
                  <a:lnTo>
                    <a:pt x="689657" y="522380"/>
                  </a:lnTo>
                  <a:cubicBezTo>
                    <a:pt x="689657" y="530221"/>
                    <a:pt x="686542" y="537740"/>
                    <a:pt x="680998" y="543285"/>
                  </a:cubicBezTo>
                  <a:cubicBezTo>
                    <a:pt x="675453" y="548829"/>
                    <a:pt x="667934" y="551944"/>
                    <a:pt x="660093" y="551944"/>
                  </a:cubicBezTo>
                  <a:lnTo>
                    <a:pt x="29564" y="551944"/>
                  </a:lnTo>
                  <a:cubicBezTo>
                    <a:pt x="13236" y="551944"/>
                    <a:pt x="0" y="538708"/>
                    <a:pt x="0" y="522380"/>
                  </a:cubicBezTo>
                  <a:lnTo>
                    <a:pt x="0" y="29564"/>
                  </a:lnTo>
                  <a:cubicBezTo>
                    <a:pt x="0" y="21723"/>
                    <a:pt x="3115" y="14203"/>
                    <a:pt x="8659" y="8659"/>
                  </a:cubicBezTo>
                  <a:cubicBezTo>
                    <a:pt x="14203" y="3115"/>
                    <a:pt x="21723" y="0"/>
                    <a:pt x="29564" y="0"/>
                  </a:cubicBezTo>
                  <a:close/>
                </a:path>
              </a:pathLst>
            </a:custGeom>
            <a:blipFill>
              <a:blip r:embed="rId8"/>
              <a:stretch>
                <a:fillRect l="0" t="0" r="0" b="-23857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9604462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447986" y="432733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About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291511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Content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135036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Others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1707981"/>
            <a:ext cx="7526697" cy="98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704"/>
              </a:lnSpc>
            </a:pP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Feature Overview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83677" y="7810313"/>
            <a:ext cx="6627366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640"/>
              </a:lnSpc>
            </a:pPr>
            <a:r>
              <a:rPr lang="en-US" b="true" sz="2400" spc="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THREAT MAPS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851411" y="7810313"/>
            <a:ext cx="2585178" cy="678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b="true" sz="2400" spc="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ACTIVE ALERTS</a:t>
            </a:r>
          </a:p>
          <a:p>
            <a:pPr algn="just" marL="0" indent="0" lvl="0">
              <a:lnSpc>
                <a:spcPts val="2640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3576037" y="7810313"/>
            <a:ext cx="2756048" cy="678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b="true" sz="2400" spc="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COAST METRICS</a:t>
            </a:r>
          </a:p>
          <a:p>
            <a:pPr algn="just" marL="0" indent="0" lvl="0">
              <a:lnSpc>
                <a:spcPts val="2640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Harbor Watch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338503" y="168398"/>
            <a:ext cx="797307" cy="797307"/>
          </a:xfrm>
          <a:custGeom>
            <a:avLst/>
            <a:gdLst/>
            <a:ahLst/>
            <a:cxnLst/>
            <a:rect r="r" b="b" t="t" l="l"/>
            <a:pathLst>
              <a:path h="797307" w="797307">
                <a:moveTo>
                  <a:pt x="0" y="0"/>
                </a:moveTo>
                <a:lnTo>
                  <a:pt x="797307" y="0"/>
                </a:lnTo>
                <a:lnTo>
                  <a:pt x="797307" y="797306"/>
                </a:lnTo>
                <a:lnTo>
                  <a:pt x="0" y="7973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7607709" y="-1481982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983677" y="9024815"/>
            <a:ext cx="407672" cy="233485"/>
          </a:xfrm>
          <a:custGeom>
            <a:avLst/>
            <a:gdLst/>
            <a:ahLst/>
            <a:cxnLst/>
            <a:rect r="r" b="b" t="t" l="l"/>
            <a:pathLst>
              <a:path h="233485" w="407672">
                <a:moveTo>
                  <a:pt x="0" y="0"/>
                </a:moveTo>
                <a:lnTo>
                  <a:pt x="407672" y="0"/>
                </a:lnTo>
                <a:lnTo>
                  <a:pt x="407672" y="233485"/>
                </a:lnTo>
                <a:lnTo>
                  <a:pt x="0" y="233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62151" y="3694347"/>
            <a:ext cx="4713701" cy="3772453"/>
            <a:chOff x="0" y="0"/>
            <a:chExt cx="689657" cy="5519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9657" cy="551944"/>
            </a:xfrm>
            <a:custGeom>
              <a:avLst/>
              <a:gdLst/>
              <a:ahLst/>
              <a:cxnLst/>
              <a:rect r="r" b="b" t="t" l="l"/>
              <a:pathLst>
                <a:path h="551944" w="689657">
                  <a:moveTo>
                    <a:pt x="29564" y="0"/>
                  </a:moveTo>
                  <a:lnTo>
                    <a:pt x="660093" y="0"/>
                  </a:lnTo>
                  <a:cubicBezTo>
                    <a:pt x="676421" y="0"/>
                    <a:pt x="689657" y="13236"/>
                    <a:pt x="689657" y="29564"/>
                  </a:cubicBezTo>
                  <a:lnTo>
                    <a:pt x="689657" y="522380"/>
                  </a:lnTo>
                  <a:cubicBezTo>
                    <a:pt x="689657" y="530221"/>
                    <a:pt x="686542" y="537740"/>
                    <a:pt x="680998" y="543285"/>
                  </a:cubicBezTo>
                  <a:cubicBezTo>
                    <a:pt x="675453" y="548829"/>
                    <a:pt x="667934" y="551944"/>
                    <a:pt x="660093" y="551944"/>
                  </a:cubicBezTo>
                  <a:lnTo>
                    <a:pt x="29564" y="551944"/>
                  </a:lnTo>
                  <a:cubicBezTo>
                    <a:pt x="13236" y="551944"/>
                    <a:pt x="0" y="538708"/>
                    <a:pt x="0" y="522380"/>
                  </a:cubicBezTo>
                  <a:lnTo>
                    <a:pt x="0" y="29564"/>
                  </a:lnTo>
                  <a:cubicBezTo>
                    <a:pt x="0" y="21723"/>
                    <a:pt x="3115" y="14203"/>
                    <a:pt x="8659" y="8659"/>
                  </a:cubicBezTo>
                  <a:cubicBezTo>
                    <a:pt x="14203" y="3115"/>
                    <a:pt x="21723" y="0"/>
                    <a:pt x="29564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-25263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787149" y="3694347"/>
            <a:ext cx="4713701" cy="3772453"/>
            <a:chOff x="0" y="0"/>
            <a:chExt cx="689657" cy="55194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89657" cy="551944"/>
            </a:xfrm>
            <a:custGeom>
              <a:avLst/>
              <a:gdLst/>
              <a:ahLst/>
              <a:cxnLst/>
              <a:rect r="r" b="b" t="t" l="l"/>
              <a:pathLst>
                <a:path h="551944" w="689657">
                  <a:moveTo>
                    <a:pt x="29564" y="0"/>
                  </a:moveTo>
                  <a:lnTo>
                    <a:pt x="660093" y="0"/>
                  </a:lnTo>
                  <a:cubicBezTo>
                    <a:pt x="676421" y="0"/>
                    <a:pt x="689657" y="13236"/>
                    <a:pt x="689657" y="29564"/>
                  </a:cubicBezTo>
                  <a:lnTo>
                    <a:pt x="689657" y="522380"/>
                  </a:lnTo>
                  <a:cubicBezTo>
                    <a:pt x="689657" y="530221"/>
                    <a:pt x="686542" y="537740"/>
                    <a:pt x="680998" y="543285"/>
                  </a:cubicBezTo>
                  <a:cubicBezTo>
                    <a:pt x="675453" y="548829"/>
                    <a:pt x="667934" y="551944"/>
                    <a:pt x="660093" y="551944"/>
                  </a:cubicBezTo>
                  <a:lnTo>
                    <a:pt x="29564" y="551944"/>
                  </a:lnTo>
                  <a:cubicBezTo>
                    <a:pt x="13236" y="551944"/>
                    <a:pt x="0" y="538708"/>
                    <a:pt x="0" y="522380"/>
                  </a:cubicBezTo>
                  <a:lnTo>
                    <a:pt x="0" y="29564"/>
                  </a:lnTo>
                  <a:cubicBezTo>
                    <a:pt x="0" y="21723"/>
                    <a:pt x="3115" y="14203"/>
                    <a:pt x="8659" y="8659"/>
                  </a:cubicBezTo>
                  <a:cubicBezTo>
                    <a:pt x="14203" y="3115"/>
                    <a:pt x="21723" y="0"/>
                    <a:pt x="29564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59118" r="0" b="-4154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710526" y="3694347"/>
            <a:ext cx="4713701" cy="3772453"/>
            <a:chOff x="0" y="0"/>
            <a:chExt cx="689657" cy="55194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89657" cy="551944"/>
            </a:xfrm>
            <a:custGeom>
              <a:avLst/>
              <a:gdLst/>
              <a:ahLst/>
              <a:cxnLst/>
              <a:rect r="r" b="b" t="t" l="l"/>
              <a:pathLst>
                <a:path h="551944" w="689657">
                  <a:moveTo>
                    <a:pt x="29564" y="0"/>
                  </a:moveTo>
                  <a:lnTo>
                    <a:pt x="660093" y="0"/>
                  </a:lnTo>
                  <a:cubicBezTo>
                    <a:pt x="676421" y="0"/>
                    <a:pt x="689657" y="13236"/>
                    <a:pt x="689657" y="29564"/>
                  </a:cubicBezTo>
                  <a:lnTo>
                    <a:pt x="689657" y="522380"/>
                  </a:lnTo>
                  <a:cubicBezTo>
                    <a:pt x="689657" y="530221"/>
                    <a:pt x="686542" y="537740"/>
                    <a:pt x="680998" y="543285"/>
                  </a:cubicBezTo>
                  <a:cubicBezTo>
                    <a:pt x="675453" y="548829"/>
                    <a:pt x="667934" y="551944"/>
                    <a:pt x="660093" y="551944"/>
                  </a:cubicBezTo>
                  <a:lnTo>
                    <a:pt x="29564" y="551944"/>
                  </a:lnTo>
                  <a:cubicBezTo>
                    <a:pt x="13236" y="551944"/>
                    <a:pt x="0" y="538708"/>
                    <a:pt x="0" y="522380"/>
                  </a:cubicBezTo>
                  <a:lnTo>
                    <a:pt x="0" y="29564"/>
                  </a:lnTo>
                  <a:cubicBezTo>
                    <a:pt x="0" y="21723"/>
                    <a:pt x="3115" y="14203"/>
                    <a:pt x="8659" y="8659"/>
                  </a:cubicBezTo>
                  <a:cubicBezTo>
                    <a:pt x="14203" y="3115"/>
                    <a:pt x="21723" y="0"/>
                    <a:pt x="29564" y="0"/>
                  </a:cubicBezTo>
                  <a:close/>
                </a:path>
              </a:pathLst>
            </a:custGeom>
            <a:blipFill>
              <a:blip r:embed="rId8"/>
              <a:stretch>
                <a:fillRect l="0" t="0" r="0" b="-2292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338503" y="168398"/>
            <a:ext cx="797307" cy="797307"/>
          </a:xfrm>
          <a:custGeom>
            <a:avLst/>
            <a:gdLst/>
            <a:ahLst/>
            <a:cxnLst/>
            <a:rect r="r" b="b" t="t" l="l"/>
            <a:pathLst>
              <a:path h="797307" w="797307">
                <a:moveTo>
                  <a:pt x="0" y="0"/>
                </a:moveTo>
                <a:lnTo>
                  <a:pt x="797307" y="0"/>
                </a:lnTo>
                <a:lnTo>
                  <a:pt x="797307" y="797306"/>
                </a:lnTo>
                <a:lnTo>
                  <a:pt x="0" y="7973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604462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447986" y="432733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About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291511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Content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135036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Others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1707981"/>
            <a:ext cx="17259300" cy="98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704"/>
              </a:lnSpc>
            </a:pP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USP : Unique Selling Proposition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83677" y="7734315"/>
            <a:ext cx="2029111" cy="678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b="true" sz="2400" spc="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AI DECISION</a:t>
            </a:r>
          </a:p>
          <a:p>
            <a:pPr algn="just" marL="0" indent="0" lvl="0">
              <a:lnSpc>
                <a:spcPts val="2640"/>
              </a:lnSpc>
            </a:pPr>
            <a:r>
              <a:rPr lang="en-US" b="true" sz="2400" spc="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ASSISTANT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965431" y="7901003"/>
            <a:ext cx="2585178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640"/>
              </a:lnSpc>
            </a:pPr>
            <a:r>
              <a:rPr lang="en-US" b="true" sz="2400" spc="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AI CHATBOT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503252" y="7901003"/>
            <a:ext cx="2756048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640"/>
              </a:lnSpc>
            </a:pPr>
            <a:r>
              <a:rPr lang="en-US" b="true" sz="2400" spc="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OPS LOG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Harbor Watch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7607709" y="-1481982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05140" y="2381437"/>
            <a:ext cx="407672" cy="233485"/>
          </a:xfrm>
          <a:custGeom>
            <a:avLst/>
            <a:gdLst/>
            <a:ahLst/>
            <a:cxnLst/>
            <a:rect r="r" b="b" t="t" l="l"/>
            <a:pathLst>
              <a:path h="233485" w="407672">
                <a:moveTo>
                  <a:pt x="0" y="0"/>
                </a:moveTo>
                <a:lnTo>
                  <a:pt x="407672" y="0"/>
                </a:lnTo>
                <a:lnTo>
                  <a:pt x="407672" y="233485"/>
                </a:lnTo>
                <a:lnTo>
                  <a:pt x="0" y="233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444784" y="2017319"/>
            <a:ext cx="4327052" cy="6966191"/>
            <a:chOff x="0" y="0"/>
            <a:chExt cx="5769403" cy="92882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769403" cy="4758832"/>
            </a:xfrm>
            <a:custGeom>
              <a:avLst/>
              <a:gdLst/>
              <a:ahLst/>
              <a:cxnLst/>
              <a:rect r="r" b="b" t="t" l="l"/>
              <a:pathLst>
                <a:path h="4758832" w="5769403">
                  <a:moveTo>
                    <a:pt x="0" y="0"/>
                  </a:moveTo>
                  <a:lnTo>
                    <a:pt x="5769403" y="0"/>
                  </a:lnTo>
                  <a:lnTo>
                    <a:pt x="5769403" y="4758832"/>
                  </a:lnTo>
                  <a:lnTo>
                    <a:pt x="0" y="4758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196" b="0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4651308"/>
              <a:ext cx="5769403" cy="4636947"/>
            </a:xfrm>
            <a:custGeom>
              <a:avLst/>
              <a:gdLst/>
              <a:ahLst/>
              <a:cxnLst/>
              <a:rect r="r" b="b" t="t" l="l"/>
              <a:pathLst>
                <a:path h="4636947" w="5769403">
                  <a:moveTo>
                    <a:pt x="0" y="0"/>
                  </a:moveTo>
                  <a:lnTo>
                    <a:pt x="5769403" y="0"/>
                  </a:lnTo>
                  <a:lnTo>
                    <a:pt x="5769403" y="4636947"/>
                  </a:lnTo>
                  <a:lnTo>
                    <a:pt x="0" y="4636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  <p:grpSp>
          <p:nvGrpSpPr>
            <p:cNvPr name="Group 11" id="11"/>
            <p:cNvGrpSpPr/>
            <p:nvPr/>
          </p:nvGrpSpPr>
          <p:grpSpPr>
            <a:xfrm rot="0">
              <a:off x="0" y="0"/>
              <a:ext cx="5769403" cy="9288255"/>
              <a:chOff x="0" y="0"/>
              <a:chExt cx="1139635" cy="1834717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139635" cy="1834717"/>
              </a:xfrm>
              <a:custGeom>
                <a:avLst/>
                <a:gdLst/>
                <a:ahLst/>
                <a:cxnLst/>
                <a:rect r="r" b="b" t="t" l="l"/>
                <a:pathLst>
                  <a:path h="1834717" w="1139635">
                    <a:moveTo>
                      <a:pt x="0" y="0"/>
                    </a:moveTo>
                    <a:lnTo>
                      <a:pt x="1139635" y="0"/>
                    </a:lnTo>
                    <a:lnTo>
                      <a:pt x="1139635" y="1834717"/>
                    </a:lnTo>
                    <a:lnTo>
                      <a:pt x="0" y="183471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1139635" cy="1863292"/>
              </a:xfrm>
              <a:prstGeom prst="rect">
                <a:avLst/>
              </a:prstGeom>
            </p:spPr>
            <p:txBody>
              <a:bodyPr anchor="ctr" rtlCol="false" tIns="66873" lIns="66873" bIns="66873" rIns="66873"/>
              <a:lstStyle/>
              <a:p>
                <a:pPr algn="ctr">
                  <a:lnSpc>
                    <a:spcPts val="2380"/>
                  </a:lnSpc>
                </a:pPr>
              </a:p>
            </p:txBody>
          </p:sp>
        </p:grpSp>
      </p:grpSp>
      <p:sp>
        <p:nvSpPr>
          <p:cNvPr name="TextBox 14" id="14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Harbor Watch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04462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447986" y="432733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About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291511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Content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135036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Others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44000" y="5337537"/>
            <a:ext cx="6581078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640"/>
              </a:lnSpc>
            </a:pPr>
            <a:r>
              <a:rPr lang="en-US" b="true" sz="2400" spc="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VIRTUAL DECISION MAKING ASSISTANT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193710" y="2884086"/>
            <a:ext cx="7919102" cy="1957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04"/>
              </a:lnSpc>
            </a:pP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Feature Overview: AI CHATBOT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193710" y="6065741"/>
            <a:ext cx="6627366" cy="250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spc="7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Our AI Decision-Making Helper, powered by Groq’s API , which models LLAMA 3, delivers fast, intelligent, and reliable support to help end user make smarter decisions and interpret huge chunks of data easily. 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338503" y="168398"/>
            <a:ext cx="797307" cy="797307"/>
          </a:xfrm>
          <a:custGeom>
            <a:avLst/>
            <a:gdLst/>
            <a:ahLst/>
            <a:cxnLst/>
            <a:rect r="r" b="b" t="t" l="l"/>
            <a:pathLst>
              <a:path h="797307" w="797307">
                <a:moveTo>
                  <a:pt x="0" y="0"/>
                </a:moveTo>
                <a:lnTo>
                  <a:pt x="797307" y="0"/>
                </a:lnTo>
                <a:lnTo>
                  <a:pt x="797307" y="797306"/>
                </a:lnTo>
                <a:lnTo>
                  <a:pt x="0" y="7973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7607709" y="-1481982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30951" y="8558410"/>
            <a:ext cx="407672" cy="233485"/>
          </a:xfrm>
          <a:custGeom>
            <a:avLst/>
            <a:gdLst/>
            <a:ahLst/>
            <a:cxnLst/>
            <a:rect r="r" b="b" t="t" l="l"/>
            <a:pathLst>
              <a:path h="233485" w="407672">
                <a:moveTo>
                  <a:pt x="0" y="0"/>
                </a:moveTo>
                <a:lnTo>
                  <a:pt x="407672" y="0"/>
                </a:lnTo>
                <a:lnTo>
                  <a:pt x="407672" y="233485"/>
                </a:lnTo>
                <a:lnTo>
                  <a:pt x="0" y="2334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398748" y="3717318"/>
            <a:ext cx="6403604" cy="1238827"/>
            <a:chOff x="0" y="0"/>
            <a:chExt cx="1686546" cy="3262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86546" cy="326276"/>
            </a:xfrm>
            <a:custGeom>
              <a:avLst/>
              <a:gdLst/>
              <a:ahLst/>
              <a:cxnLst/>
              <a:rect r="r" b="b" t="t" l="l"/>
              <a:pathLst>
                <a:path h="326276" w="1686546">
                  <a:moveTo>
                    <a:pt x="61659" y="0"/>
                  </a:moveTo>
                  <a:lnTo>
                    <a:pt x="1624887" y="0"/>
                  </a:lnTo>
                  <a:cubicBezTo>
                    <a:pt x="1658940" y="0"/>
                    <a:pt x="1686546" y="27606"/>
                    <a:pt x="1686546" y="61659"/>
                  </a:cubicBezTo>
                  <a:lnTo>
                    <a:pt x="1686546" y="264617"/>
                  </a:lnTo>
                  <a:cubicBezTo>
                    <a:pt x="1686546" y="280970"/>
                    <a:pt x="1680050" y="296653"/>
                    <a:pt x="1668487" y="308216"/>
                  </a:cubicBezTo>
                  <a:cubicBezTo>
                    <a:pt x="1656923" y="319779"/>
                    <a:pt x="1641240" y="326276"/>
                    <a:pt x="1624887" y="326276"/>
                  </a:cubicBezTo>
                  <a:lnTo>
                    <a:pt x="61659" y="326276"/>
                  </a:lnTo>
                  <a:cubicBezTo>
                    <a:pt x="27606" y="326276"/>
                    <a:pt x="0" y="298670"/>
                    <a:pt x="0" y="264617"/>
                  </a:cubicBezTo>
                  <a:lnTo>
                    <a:pt x="0" y="61659"/>
                  </a:lnTo>
                  <a:cubicBezTo>
                    <a:pt x="0" y="27606"/>
                    <a:pt x="27606" y="0"/>
                    <a:pt x="61659" y="0"/>
                  </a:cubicBezTo>
                  <a:close/>
                </a:path>
              </a:pathLst>
            </a:custGeom>
            <a:solidFill>
              <a:srgbClr val="276C9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686546" cy="37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b="true" sz="2599" spc="5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FRONTEND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9604462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47986" y="432733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About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291511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Content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135036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Others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889103"/>
            <a:ext cx="8259370" cy="98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04"/>
              </a:lnSpc>
            </a:pP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Tech Stack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Harbor Watch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511401" y="3882707"/>
            <a:ext cx="5168795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8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Framework: React+ Typescript</a:t>
            </a:r>
          </a:p>
          <a:p>
            <a:pPr algn="l">
              <a:lnSpc>
                <a:spcPts val="3499"/>
              </a:lnSpc>
            </a:pPr>
            <a:r>
              <a:rPr lang="en-US" sz="2499" spc="8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Styling: Tailwind CSS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39021" y="5792250"/>
            <a:ext cx="58252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8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Framework: Node.js + Express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9773788" y="7094288"/>
            <a:ext cx="6403604" cy="1238827"/>
            <a:chOff x="0" y="0"/>
            <a:chExt cx="1686546" cy="32627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686546" cy="326276"/>
            </a:xfrm>
            <a:custGeom>
              <a:avLst/>
              <a:gdLst/>
              <a:ahLst/>
              <a:cxnLst/>
              <a:rect r="r" b="b" t="t" l="l"/>
              <a:pathLst>
                <a:path h="326276" w="1686546">
                  <a:moveTo>
                    <a:pt x="61659" y="0"/>
                  </a:moveTo>
                  <a:lnTo>
                    <a:pt x="1624887" y="0"/>
                  </a:lnTo>
                  <a:cubicBezTo>
                    <a:pt x="1658940" y="0"/>
                    <a:pt x="1686546" y="27606"/>
                    <a:pt x="1686546" y="61659"/>
                  </a:cubicBezTo>
                  <a:lnTo>
                    <a:pt x="1686546" y="264617"/>
                  </a:lnTo>
                  <a:cubicBezTo>
                    <a:pt x="1686546" y="280970"/>
                    <a:pt x="1680050" y="296653"/>
                    <a:pt x="1668487" y="308216"/>
                  </a:cubicBezTo>
                  <a:cubicBezTo>
                    <a:pt x="1656923" y="319779"/>
                    <a:pt x="1641240" y="326276"/>
                    <a:pt x="1624887" y="326276"/>
                  </a:cubicBezTo>
                  <a:lnTo>
                    <a:pt x="61659" y="326276"/>
                  </a:lnTo>
                  <a:cubicBezTo>
                    <a:pt x="27606" y="326276"/>
                    <a:pt x="0" y="298670"/>
                    <a:pt x="0" y="264617"/>
                  </a:cubicBezTo>
                  <a:lnTo>
                    <a:pt x="0" y="61659"/>
                  </a:lnTo>
                  <a:cubicBezTo>
                    <a:pt x="0" y="27606"/>
                    <a:pt x="27606" y="0"/>
                    <a:pt x="616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1A3963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1686546" cy="37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511401" y="7478752"/>
            <a:ext cx="345476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8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Stormglass.io, groq 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2398748" y="5407786"/>
            <a:ext cx="6403604" cy="1238827"/>
            <a:chOff x="0" y="0"/>
            <a:chExt cx="1686546" cy="32627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686546" cy="326276"/>
            </a:xfrm>
            <a:custGeom>
              <a:avLst/>
              <a:gdLst/>
              <a:ahLst/>
              <a:cxnLst/>
              <a:rect r="r" b="b" t="t" l="l"/>
              <a:pathLst>
                <a:path h="326276" w="1686546">
                  <a:moveTo>
                    <a:pt x="61659" y="0"/>
                  </a:moveTo>
                  <a:lnTo>
                    <a:pt x="1624887" y="0"/>
                  </a:lnTo>
                  <a:cubicBezTo>
                    <a:pt x="1658940" y="0"/>
                    <a:pt x="1686546" y="27606"/>
                    <a:pt x="1686546" y="61659"/>
                  </a:cubicBezTo>
                  <a:lnTo>
                    <a:pt x="1686546" y="264617"/>
                  </a:lnTo>
                  <a:cubicBezTo>
                    <a:pt x="1686546" y="280970"/>
                    <a:pt x="1680050" y="296653"/>
                    <a:pt x="1668487" y="308216"/>
                  </a:cubicBezTo>
                  <a:cubicBezTo>
                    <a:pt x="1656923" y="319779"/>
                    <a:pt x="1641240" y="326276"/>
                    <a:pt x="1624887" y="326276"/>
                  </a:cubicBezTo>
                  <a:lnTo>
                    <a:pt x="61659" y="326276"/>
                  </a:lnTo>
                  <a:cubicBezTo>
                    <a:pt x="27606" y="326276"/>
                    <a:pt x="0" y="298670"/>
                    <a:pt x="0" y="264617"/>
                  </a:cubicBezTo>
                  <a:lnTo>
                    <a:pt x="0" y="61659"/>
                  </a:lnTo>
                  <a:cubicBezTo>
                    <a:pt x="0" y="27606"/>
                    <a:pt x="27606" y="0"/>
                    <a:pt x="61659" y="0"/>
                  </a:cubicBezTo>
                  <a:close/>
                </a:path>
              </a:pathLst>
            </a:custGeom>
            <a:solidFill>
              <a:srgbClr val="283092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1686546" cy="37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b="true" sz="2599" spc="5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BACKEND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2398748" y="7094288"/>
            <a:ext cx="6403604" cy="1238827"/>
            <a:chOff x="0" y="0"/>
            <a:chExt cx="1686546" cy="32627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86546" cy="326276"/>
            </a:xfrm>
            <a:custGeom>
              <a:avLst/>
              <a:gdLst/>
              <a:ahLst/>
              <a:cxnLst/>
              <a:rect r="r" b="b" t="t" l="l"/>
              <a:pathLst>
                <a:path h="326276" w="1686546">
                  <a:moveTo>
                    <a:pt x="61659" y="0"/>
                  </a:moveTo>
                  <a:lnTo>
                    <a:pt x="1624887" y="0"/>
                  </a:lnTo>
                  <a:cubicBezTo>
                    <a:pt x="1658940" y="0"/>
                    <a:pt x="1686546" y="27606"/>
                    <a:pt x="1686546" y="61659"/>
                  </a:cubicBezTo>
                  <a:lnTo>
                    <a:pt x="1686546" y="264617"/>
                  </a:lnTo>
                  <a:cubicBezTo>
                    <a:pt x="1686546" y="280970"/>
                    <a:pt x="1680050" y="296653"/>
                    <a:pt x="1668487" y="308216"/>
                  </a:cubicBezTo>
                  <a:cubicBezTo>
                    <a:pt x="1656923" y="319779"/>
                    <a:pt x="1641240" y="326276"/>
                    <a:pt x="1624887" y="326276"/>
                  </a:cubicBezTo>
                  <a:lnTo>
                    <a:pt x="61659" y="326276"/>
                  </a:lnTo>
                  <a:cubicBezTo>
                    <a:pt x="27606" y="326276"/>
                    <a:pt x="0" y="298670"/>
                    <a:pt x="0" y="264617"/>
                  </a:cubicBezTo>
                  <a:lnTo>
                    <a:pt x="0" y="61659"/>
                  </a:lnTo>
                  <a:cubicBezTo>
                    <a:pt x="0" y="27606"/>
                    <a:pt x="27606" y="0"/>
                    <a:pt x="61659" y="0"/>
                  </a:cubicBezTo>
                  <a:close/>
                </a:path>
              </a:pathLst>
            </a:custGeom>
            <a:solidFill>
              <a:srgbClr val="1A3963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1686546" cy="37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b="true" sz="2599" spc="5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APIs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773788" y="3717318"/>
            <a:ext cx="6403604" cy="1238827"/>
            <a:chOff x="0" y="0"/>
            <a:chExt cx="1686546" cy="32627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686546" cy="326276"/>
            </a:xfrm>
            <a:custGeom>
              <a:avLst/>
              <a:gdLst/>
              <a:ahLst/>
              <a:cxnLst/>
              <a:rect r="r" b="b" t="t" l="l"/>
              <a:pathLst>
                <a:path h="326276" w="1686546">
                  <a:moveTo>
                    <a:pt x="61659" y="0"/>
                  </a:moveTo>
                  <a:lnTo>
                    <a:pt x="1624887" y="0"/>
                  </a:lnTo>
                  <a:cubicBezTo>
                    <a:pt x="1658940" y="0"/>
                    <a:pt x="1686546" y="27606"/>
                    <a:pt x="1686546" y="61659"/>
                  </a:cubicBezTo>
                  <a:lnTo>
                    <a:pt x="1686546" y="264617"/>
                  </a:lnTo>
                  <a:cubicBezTo>
                    <a:pt x="1686546" y="280970"/>
                    <a:pt x="1680050" y="296653"/>
                    <a:pt x="1668487" y="308216"/>
                  </a:cubicBezTo>
                  <a:cubicBezTo>
                    <a:pt x="1656923" y="319779"/>
                    <a:pt x="1641240" y="326276"/>
                    <a:pt x="1624887" y="326276"/>
                  </a:cubicBezTo>
                  <a:lnTo>
                    <a:pt x="61659" y="326276"/>
                  </a:lnTo>
                  <a:cubicBezTo>
                    <a:pt x="27606" y="326276"/>
                    <a:pt x="0" y="298670"/>
                    <a:pt x="0" y="264617"/>
                  </a:cubicBezTo>
                  <a:lnTo>
                    <a:pt x="0" y="61659"/>
                  </a:lnTo>
                  <a:cubicBezTo>
                    <a:pt x="0" y="27606"/>
                    <a:pt x="27606" y="0"/>
                    <a:pt x="616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276C99"/>
              </a:solidFill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1686546" cy="37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740473" y="5407786"/>
            <a:ext cx="6403604" cy="1238827"/>
            <a:chOff x="0" y="0"/>
            <a:chExt cx="1686546" cy="32627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686546" cy="326276"/>
            </a:xfrm>
            <a:custGeom>
              <a:avLst/>
              <a:gdLst/>
              <a:ahLst/>
              <a:cxnLst/>
              <a:rect r="r" b="b" t="t" l="l"/>
              <a:pathLst>
                <a:path h="326276" w="1686546">
                  <a:moveTo>
                    <a:pt x="61659" y="0"/>
                  </a:moveTo>
                  <a:lnTo>
                    <a:pt x="1624887" y="0"/>
                  </a:lnTo>
                  <a:cubicBezTo>
                    <a:pt x="1658940" y="0"/>
                    <a:pt x="1686546" y="27606"/>
                    <a:pt x="1686546" y="61659"/>
                  </a:cubicBezTo>
                  <a:lnTo>
                    <a:pt x="1686546" y="264617"/>
                  </a:lnTo>
                  <a:cubicBezTo>
                    <a:pt x="1686546" y="280970"/>
                    <a:pt x="1680050" y="296653"/>
                    <a:pt x="1668487" y="308216"/>
                  </a:cubicBezTo>
                  <a:cubicBezTo>
                    <a:pt x="1656923" y="319779"/>
                    <a:pt x="1641240" y="326276"/>
                    <a:pt x="1624887" y="326276"/>
                  </a:cubicBezTo>
                  <a:lnTo>
                    <a:pt x="61659" y="326276"/>
                  </a:lnTo>
                  <a:cubicBezTo>
                    <a:pt x="27606" y="326276"/>
                    <a:pt x="0" y="298670"/>
                    <a:pt x="0" y="264617"/>
                  </a:cubicBezTo>
                  <a:lnTo>
                    <a:pt x="0" y="61659"/>
                  </a:lnTo>
                  <a:cubicBezTo>
                    <a:pt x="0" y="27606"/>
                    <a:pt x="27606" y="0"/>
                    <a:pt x="616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283092"/>
              </a:solidFill>
              <a:prstDash val="solid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1686546" cy="37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338503" y="168398"/>
            <a:ext cx="797307" cy="797307"/>
          </a:xfrm>
          <a:custGeom>
            <a:avLst/>
            <a:gdLst/>
            <a:ahLst/>
            <a:cxnLst/>
            <a:rect r="r" b="b" t="t" l="l"/>
            <a:pathLst>
              <a:path h="797307" w="797307">
                <a:moveTo>
                  <a:pt x="0" y="0"/>
                </a:moveTo>
                <a:lnTo>
                  <a:pt x="797307" y="0"/>
                </a:lnTo>
                <a:lnTo>
                  <a:pt x="797307" y="797306"/>
                </a:lnTo>
                <a:lnTo>
                  <a:pt x="0" y="7973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7607709" y="-1481982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62151" y="4396112"/>
            <a:ext cx="1181508" cy="1524104"/>
          </a:xfrm>
          <a:custGeom>
            <a:avLst/>
            <a:gdLst/>
            <a:ahLst/>
            <a:cxnLst/>
            <a:rect r="r" b="b" t="t" l="l"/>
            <a:pathLst>
              <a:path h="1524104" w="1181508">
                <a:moveTo>
                  <a:pt x="0" y="0"/>
                </a:moveTo>
                <a:lnTo>
                  <a:pt x="1181508" y="0"/>
                </a:lnTo>
                <a:lnTo>
                  <a:pt x="1181508" y="1524104"/>
                </a:lnTo>
                <a:lnTo>
                  <a:pt x="0" y="15241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117644" y="4396112"/>
            <a:ext cx="1646870" cy="1524104"/>
          </a:xfrm>
          <a:custGeom>
            <a:avLst/>
            <a:gdLst/>
            <a:ahLst/>
            <a:cxnLst/>
            <a:rect r="r" b="b" t="t" l="l"/>
            <a:pathLst>
              <a:path h="1524104" w="1646870">
                <a:moveTo>
                  <a:pt x="0" y="0"/>
                </a:moveTo>
                <a:lnTo>
                  <a:pt x="1646870" y="0"/>
                </a:lnTo>
                <a:lnTo>
                  <a:pt x="1646870" y="1524104"/>
                </a:lnTo>
                <a:lnTo>
                  <a:pt x="0" y="15241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692379" y="4411913"/>
            <a:ext cx="5330364" cy="1492502"/>
          </a:xfrm>
          <a:custGeom>
            <a:avLst/>
            <a:gdLst/>
            <a:ahLst/>
            <a:cxnLst/>
            <a:rect r="r" b="b" t="t" l="l"/>
            <a:pathLst>
              <a:path h="1492502" w="5330364">
                <a:moveTo>
                  <a:pt x="0" y="0"/>
                </a:moveTo>
                <a:lnTo>
                  <a:pt x="5330363" y="0"/>
                </a:lnTo>
                <a:lnTo>
                  <a:pt x="5330363" y="1492502"/>
                </a:lnTo>
                <a:lnTo>
                  <a:pt x="0" y="14925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980510" y="4396112"/>
            <a:ext cx="2265559" cy="1524104"/>
          </a:xfrm>
          <a:custGeom>
            <a:avLst/>
            <a:gdLst/>
            <a:ahLst/>
            <a:cxnLst/>
            <a:rect r="r" b="b" t="t" l="l"/>
            <a:pathLst>
              <a:path h="1524104" w="2265559">
                <a:moveTo>
                  <a:pt x="0" y="0"/>
                </a:moveTo>
                <a:lnTo>
                  <a:pt x="2265559" y="0"/>
                </a:lnTo>
                <a:lnTo>
                  <a:pt x="2265559" y="1524104"/>
                </a:lnTo>
                <a:lnTo>
                  <a:pt x="0" y="15241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604462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47986" y="432733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About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291511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Content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135036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Others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805977" y="2315840"/>
            <a:ext cx="6676046" cy="98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704"/>
              </a:lnSpc>
            </a:pP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ARCHITECTURE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241" y="6338345"/>
            <a:ext cx="1181508" cy="363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848"/>
              </a:lnSpc>
            </a:pPr>
            <a:r>
              <a:rPr lang="en-US" b="true" sz="2589" spc="5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USER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117956" y="6338345"/>
            <a:ext cx="1646558" cy="363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848"/>
              </a:lnSpc>
            </a:pPr>
            <a:r>
              <a:rPr lang="en-US" b="true" sz="2589" spc="5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REACT UI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29948" y="6338345"/>
            <a:ext cx="5330364" cy="723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48"/>
              </a:lnSpc>
            </a:pPr>
            <a:r>
              <a:rPr lang="en-US" b="true" sz="2589" spc="5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BACKEND API</a:t>
            </a:r>
          </a:p>
          <a:p>
            <a:pPr algn="just" marL="0" indent="0" lvl="0">
              <a:lnSpc>
                <a:spcPts val="2848"/>
              </a:lnSpc>
            </a:pPr>
            <a:r>
              <a:rPr lang="en-US" b="true" sz="2589" spc="5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(NODE + EXPRESS)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980510" y="6371563"/>
            <a:ext cx="5330364" cy="363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848"/>
              </a:lnSpc>
            </a:pPr>
            <a:r>
              <a:rPr lang="en-US" b="true" sz="2589" spc="5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STORMGLASS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3583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Harbor Watch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338503" y="168398"/>
            <a:ext cx="797307" cy="797307"/>
          </a:xfrm>
          <a:custGeom>
            <a:avLst/>
            <a:gdLst/>
            <a:ahLst/>
            <a:cxnLst/>
            <a:rect r="r" b="b" t="t" l="l"/>
            <a:pathLst>
              <a:path h="797307" w="797307">
                <a:moveTo>
                  <a:pt x="0" y="0"/>
                </a:moveTo>
                <a:lnTo>
                  <a:pt x="797307" y="0"/>
                </a:lnTo>
                <a:lnTo>
                  <a:pt x="797307" y="797306"/>
                </a:lnTo>
                <a:lnTo>
                  <a:pt x="0" y="79730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DAGxkBW0Vvw</dc:identifier>
  <dcterms:modified xsi:type="dcterms:W3CDTF">2011-08-01T06:04:30Z</dcterms:modified>
  <cp:revision>1</cp:revision>
  <dc:title>Harbor-Watch-Runtime-Terrors-Sruja-Dev-Vismay</dc:title>
</cp:coreProperties>
</file>